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72314-93D7-4101-ABF8-FCD6AE1F323E}" type="datetimeFigureOut">
              <a:rPr lang="en-US" smtClean="0"/>
              <a:pPr/>
              <a:t>20-Dec-22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95642-D058-4891-B1E0-782259FFE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hah_Alam_II" TargetMode="External"/><Relationship Id="rId7" Type="http://schemas.openxmlformats.org/officeDocument/2006/relationships/hyperlink" Target="https://en.wikipedia.org/wiki/Battle_of_Buxar" TargetMode="External"/><Relationship Id="rId2" Type="http://schemas.openxmlformats.org/officeDocument/2006/relationships/hyperlink" Target="https://en.wikipedia.org/wiki/Mughal_Empi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East_India_Company" TargetMode="External"/><Relationship Id="rId5" Type="http://schemas.openxmlformats.org/officeDocument/2006/relationships/hyperlink" Target="https://en.wikipedia.org/wiki/Robert_Clive,_1st_Baron_Clive" TargetMode="External"/><Relationship Id="rId4" Type="http://schemas.openxmlformats.org/officeDocument/2006/relationships/hyperlink" Target="https://en.wikipedia.org/wiki/Alamgir_I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rissa,_India" TargetMode="External"/><Relationship Id="rId2" Type="http://schemas.openxmlformats.org/officeDocument/2006/relationships/hyperlink" Target="https://en.wikipedia.org/wiki/Beng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llahabad" TargetMode="External"/><Relationship Id="rId5" Type="http://schemas.openxmlformats.org/officeDocument/2006/relationships/hyperlink" Target="https://en.wikipedia.org/wiki/Pound_sterling" TargetMode="External"/><Relationship Id="rId4" Type="http://schemas.openxmlformats.org/officeDocument/2006/relationships/hyperlink" Target="https://en.wikipedia.org/wiki/Lakh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wadh" TargetMode="External"/><Relationship Id="rId2" Type="http://schemas.openxmlformats.org/officeDocument/2006/relationships/hyperlink" Target="https://en.wikipedia.org/wiki/Varanas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Nawab_of_Awadh" TargetMode="External"/><Relationship Id="rId4" Type="http://schemas.openxmlformats.org/officeDocument/2006/relationships/hyperlink" Target="https://en.wikipedia.org/wiki/Shuja-ud-Daul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n.wikipedia.org/wiki/East_India_Compan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Treaty of Allahabad</a:t>
            </a:r>
            <a:br>
              <a:rPr lang="en-US" sz="5400" dirty="0">
                <a:solidFill>
                  <a:srgbClr val="C00000"/>
                </a:solidFill>
              </a:rPr>
            </a:b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The </a:t>
            </a:r>
            <a:r>
              <a:rPr lang="en-US" b="1" dirty="0">
                <a:solidFill>
                  <a:srgbClr val="00B050"/>
                </a:solidFill>
              </a:rPr>
              <a:t>Treaty of Allahabad</a:t>
            </a:r>
            <a:r>
              <a:rPr lang="en-US" dirty="0">
                <a:solidFill>
                  <a:srgbClr val="00B050"/>
                </a:solidFill>
              </a:rPr>
              <a:t> was signed on 12 August 1765</a:t>
            </a:r>
            <a:r>
              <a:rPr lang="en-US" dirty="0" smtClean="0">
                <a:solidFill>
                  <a:srgbClr val="00B050"/>
                </a:solidFill>
              </a:rPr>
              <a:t>,</a:t>
            </a:r>
            <a:r>
              <a:rPr lang="en-US" dirty="0">
                <a:solidFill>
                  <a:srgbClr val="00B050"/>
                </a:solidFill>
              </a:rPr>
              <a:t> between the </a:t>
            </a:r>
            <a:r>
              <a:rPr lang="en-US" dirty="0" err="1">
                <a:solidFill>
                  <a:srgbClr val="00B050"/>
                </a:solidFill>
                <a:hlinkClick r:id="rId2" tooltip="Mughal Empire"/>
              </a:rPr>
              <a:t>Mughal</a:t>
            </a:r>
            <a:r>
              <a:rPr lang="en-US" dirty="0" err="1">
                <a:solidFill>
                  <a:srgbClr val="00B050"/>
                </a:solidFill>
              </a:rPr>
              <a:t>Emperor</a:t>
            </a:r>
            <a:r>
              <a:rPr lang="en-US" dirty="0">
                <a:solidFill>
                  <a:srgbClr val="00B050"/>
                </a:solidFill>
              </a:rPr>
              <a:t> </a:t>
            </a:r>
            <a:r>
              <a:rPr lang="en-US" dirty="0">
                <a:solidFill>
                  <a:srgbClr val="00B050"/>
                </a:solidFill>
                <a:hlinkClick r:id="rId3" tooltip="Shah Alam II"/>
              </a:rPr>
              <a:t>Shah </a:t>
            </a:r>
            <a:r>
              <a:rPr lang="en-US" dirty="0" err="1">
                <a:solidFill>
                  <a:srgbClr val="00B050"/>
                </a:solidFill>
                <a:hlinkClick r:id="rId3" tooltip="Shah Alam II"/>
              </a:rPr>
              <a:t>Alam</a:t>
            </a:r>
            <a:r>
              <a:rPr lang="en-US" dirty="0">
                <a:solidFill>
                  <a:srgbClr val="00B050"/>
                </a:solidFill>
                <a:hlinkClick r:id="rId3" tooltip="Shah Alam II"/>
              </a:rPr>
              <a:t> II</a:t>
            </a:r>
            <a:r>
              <a:rPr lang="en-US" dirty="0">
                <a:solidFill>
                  <a:srgbClr val="00B050"/>
                </a:solidFill>
              </a:rPr>
              <a:t>, son of the late Emperor </a:t>
            </a:r>
            <a:r>
              <a:rPr lang="en-US" dirty="0" err="1">
                <a:solidFill>
                  <a:srgbClr val="00B050"/>
                </a:solidFill>
                <a:hlinkClick r:id="rId4" tooltip="Alamgir II"/>
              </a:rPr>
              <a:t>Alamgir</a:t>
            </a:r>
            <a:r>
              <a:rPr lang="en-US" dirty="0">
                <a:solidFill>
                  <a:srgbClr val="00B050"/>
                </a:solidFill>
                <a:hlinkClick r:id="rId4" tooltip="Alamgir II"/>
              </a:rPr>
              <a:t> II</a:t>
            </a:r>
            <a:r>
              <a:rPr lang="en-US" dirty="0">
                <a:solidFill>
                  <a:srgbClr val="00B050"/>
                </a:solidFill>
              </a:rPr>
              <a:t>, and </a:t>
            </a:r>
            <a:r>
              <a:rPr lang="en-US" dirty="0">
                <a:solidFill>
                  <a:srgbClr val="00B050"/>
                </a:solidFill>
                <a:hlinkClick r:id="rId5" tooltip="Robert Clive, 1st Baron Clive"/>
              </a:rPr>
              <a:t>Robert Clive</a:t>
            </a:r>
            <a:r>
              <a:rPr lang="en-US" dirty="0">
                <a:solidFill>
                  <a:srgbClr val="00B050"/>
                </a:solidFill>
              </a:rPr>
              <a:t>, of the </a:t>
            </a:r>
            <a:r>
              <a:rPr lang="en-US" dirty="0">
                <a:solidFill>
                  <a:srgbClr val="00B050"/>
                </a:solidFill>
                <a:hlinkClick r:id="rId6" tooltip="East India Company"/>
              </a:rPr>
              <a:t>East India Company</a:t>
            </a:r>
            <a:r>
              <a:rPr lang="en-US" dirty="0">
                <a:solidFill>
                  <a:srgbClr val="00B050"/>
                </a:solidFill>
              </a:rPr>
              <a:t>, as a result of the </a:t>
            </a:r>
            <a:r>
              <a:rPr lang="en-US" dirty="0">
                <a:solidFill>
                  <a:srgbClr val="00B050"/>
                </a:solidFill>
                <a:hlinkClick r:id="rId7" tooltip="Battle of Buxar"/>
              </a:rPr>
              <a:t>Battle of </a:t>
            </a:r>
            <a:r>
              <a:rPr lang="en-US" dirty="0" err="1">
                <a:solidFill>
                  <a:srgbClr val="00B050"/>
                </a:solidFill>
                <a:hlinkClick r:id="rId7" tooltip="Battle of Buxar"/>
              </a:rPr>
              <a:t>Buxar</a:t>
            </a:r>
            <a:r>
              <a:rPr lang="en-US" dirty="0">
                <a:solidFill>
                  <a:srgbClr val="00B050"/>
                </a:solidFill>
              </a:rPr>
              <a:t> of 22 October 1764.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Shah </a:t>
            </a:r>
            <a:r>
              <a:rPr lang="en-US" b="1" dirty="0" err="1">
                <a:solidFill>
                  <a:srgbClr val="00B0F0"/>
                </a:solidFill>
              </a:rPr>
              <a:t>Alam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II             The </a:t>
            </a:r>
            <a:r>
              <a:rPr lang="en-US" b="1" dirty="0">
                <a:solidFill>
                  <a:srgbClr val="00B0F0"/>
                </a:solidFill>
              </a:rPr>
              <a:t>Lord Clive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5" name="Content Placeholder 4" descr="220px-Shah_Alam_II,_1790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447801"/>
            <a:ext cx="3200400" cy="4724400"/>
          </a:xfrm>
        </p:spPr>
      </p:pic>
      <p:pic>
        <p:nvPicPr>
          <p:cNvPr id="6" name="Content Placeholder 5" descr="220px-Robert_Clive,_1st_Baron_Clive_by_Nathaniel_Dance,_(later_Sir_Nathaniel_Dance-Holland,_Bt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00600" y="1295400"/>
            <a:ext cx="36576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The Treaty marks the political and constitutional involvement and the beginning of British rule in India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endParaRPr lang="en-US" baseline="30000" dirty="0">
              <a:solidFill>
                <a:srgbClr val="00B050"/>
              </a:solidFill>
            </a:endParaRPr>
          </a:p>
          <a:p>
            <a:endParaRPr lang="en-US" baseline="30000" dirty="0" smtClean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 Based on the terms of the agreement, </a:t>
            </a:r>
            <a:r>
              <a:rPr lang="en-US" dirty="0" err="1">
                <a:solidFill>
                  <a:srgbClr val="00B050"/>
                </a:solidFill>
              </a:rPr>
              <a:t>Alam</a:t>
            </a:r>
            <a:r>
              <a:rPr lang="en-US" dirty="0">
                <a:solidFill>
                  <a:srgbClr val="00B050"/>
                </a:solidFill>
              </a:rPr>
              <a:t> granted the East India Company </a:t>
            </a:r>
            <a:r>
              <a:rPr lang="en-US" i="1" dirty="0" err="1">
                <a:solidFill>
                  <a:srgbClr val="00B050"/>
                </a:solidFill>
              </a:rPr>
              <a:t>Diwani</a:t>
            </a:r>
            <a:r>
              <a:rPr lang="en-US" i="1" dirty="0">
                <a:solidFill>
                  <a:srgbClr val="00B050"/>
                </a:solidFill>
              </a:rPr>
              <a:t> rights</a:t>
            </a:r>
            <a:r>
              <a:rPr lang="en-US" dirty="0">
                <a:solidFill>
                  <a:srgbClr val="00B050"/>
                </a:solidFill>
              </a:rPr>
              <a:t>, or the right to collect taxes on behalf of the Emperor from the eastern province of Bengal-Bihar-Orissa.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 </a:t>
            </a:r>
            <a:r>
              <a:rPr lang="en-US" dirty="0">
                <a:solidFill>
                  <a:srgbClr val="C00000"/>
                </a:solidFill>
              </a:rPr>
              <a:t>Thus East India Company were appointed as the imperial tax collector for the Eastern province (Bengal-Bihar-Orissa</a:t>
            </a:r>
            <a:r>
              <a:rPr lang="en-US" dirty="0" smtClean="0">
                <a:solidFill>
                  <a:srgbClr val="C00000"/>
                </a:solidFill>
              </a:rPr>
              <a:t>).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These rights allowed the Company to collect revenue directly from the people of </a:t>
            </a:r>
            <a:r>
              <a:rPr lang="en-US" dirty="0">
                <a:solidFill>
                  <a:srgbClr val="C00000"/>
                </a:solidFill>
                <a:hlinkClick r:id="rId2" tooltip="Bengal"/>
              </a:rPr>
              <a:t>Bengal</a:t>
            </a:r>
            <a:r>
              <a:rPr lang="en-US" dirty="0">
                <a:solidFill>
                  <a:srgbClr val="C00000"/>
                </a:solidFill>
              </a:rPr>
              <a:t>, Bihar and </a:t>
            </a:r>
            <a:r>
              <a:rPr lang="en-US" dirty="0">
                <a:solidFill>
                  <a:srgbClr val="C00000"/>
                </a:solidFill>
                <a:hlinkClick r:id="rId3" tooltip="Orissa, India"/>
              </a:rPr>
              <a:t>Orissa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In return, the Company paid an annual tribute of twenty-six </a:t>
            </a:r>
            <a:r>
              <a:rPr lang="en-US" dirty="0" err="1">
                <a:solidFill>
                  <a:srgbClr val="C00000"/>
                </a:solidFill>
                <a:hlinkClick r:id="rId4" tooltip="Lakh"/>
              </a:rPr>
              <a:t>lakhs</a:t>
            </a:r>
            <a:r>
              <a:rPr lang="en-US" dirty="0">
                <a:solidFill>
                  <a:srgbClr val="C00000"/>
                </a:solidFill>
              </a:rPr>
              <a:t> of rupees (equal to 260,000 </a:t>
            </a:r>
            <a:r>
              <a:rPr lang="en-US" dirty="0">
                <a:solidFill>
                  <a:srgbClr val="C00000"/>
                </a:solidFill>
                <a:hlinkClick r:id="rId5" tooltip="Pound sterling"/>
              </a:rPr>
              <a:t>pounds sterling</a:t>
            </a:r>
            <a:r>
              <a:rPr lang="en-US" dirty="0">
                <a:solidFill>
                  <a:srgbClr val="C00000"/>
                </a:solidFill>
              </a:rPr>
              <a:t>) while securing for Shah </a:t>
            </a:r>
            <a:r>
              <a:rPr lang="en-US" dirty="0" err="1">
                <a:solidFill>
                  <a:srgbClr val="C00000"/>
                </a:solidFill>
              </a:rPr>
              <a:t>Alam</a:t>
            </a:r>
            <a:r>
              <a:rPr lang="en-US" dirty="0">
                <a:solidFill>
                  <a:srgbClr val="C00000"/>
                </a:solidFill>
              </a:rPr>
              <a:t> II the districts of </a:t>
            </a:r>
            <a:r>
              <a:rPr lang="en-US" dirty="0" err="1">
                <a:solidFill>
                  <a:srgbClr val="C00000"/>
                </a:solidFill>
              </a:rPr>
              <a:t>Kora</a:t>
            </a:r>
            <a:r>
              <a:rPr lang="en-US" dirty="0">
                <a:solidFill>
                  <a:srgbClr val="C00000"/>
                </a:solidFill>
              </a:rPr>
              <a:t> and </a:t>
            </a:r>
            <a:r>
              <a:rPr lang="en-US" dirty="0">
                <a:solidFill>
                  <a:srgbClr val="C00000"/>
                </a:solidFill>
                <a:hlinkClick r:id="rId6" tooltip="Allahabad"/>
              </a:rPr>
              <a:t>Allahabad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CC0066"/>
                </a:solidFill>
              </a:rPr>
              <a:t>The accord also dictated that Shah </a:t>
            </a:r>
            <a:r>
              <a:rPr lang="en-US" dirty="0" err="1">
                <a:solidFill>
                  <a:srgbClr val="CC0066"/>
                </a:solidFill>
              </a:rPr>
              <a:t>Alam</a:t>
            </a:r>
            <a:r>
              <a:rPr lang="en-US" dirty="0">
                <a:solidFill>
                  <a:srgbClr val="CC0066"/>
                </a:solidFill>
              </a:rPr>
              <a:t> be restored to the province of </a:t>
            </a:r>
            <a:r>
              <a:rPr lang="en-US" dirty="0">
                <a:solidFill>
                  <a:srgbClr val="CC0066"/>
                </a:solidFill>
                <a:hlinkClick r:id="rId2" tooltip="Varanasi"/>
              </a:rPr>
              <a:t>Varanasi</a:t>
            </a:r>
            <a:r>
              <a:rPr lang="en-US" dirty="0">
                <a:solidFill>
                  <a:srgbClr val="CC0066"/>
                </a:solidFill>
              </a:rPr>
              <a:t> as long as he continued to pay certain amount of revenue to the Company</a:t>
            </a:r>
            <a:r>
              <a:rPr lang="en-US" dirty="0" smtClean="0">
                <a:solidFill>
                  <a:srgbClr val="CC0066"/>
                </a:solidFill>
              </a:rPr>
              <a:t>.</a:t>
            </a:r>
          </a:p>
          <a:p>
            <a:endParaRPr lang="en-US" dirty="0">
              <a:solidFill>
                <a:srgbClr val="CC0066"/>
              </a:solidFill>
            </a:endParaRPr>
          </a:p>
          <a:p>
            <a:r>
              <a:rPr lang="en-US" dirty="0">
                <a:solidFill>
                  <a:srgbClr val="CC0066"/>
                </a:solidFill>
              </a:rPr>
              <a:t> </a:t>
            </a:r>
            <a:r>
              <a:rPr lang="en-US" dirty="0" err="1">
                <a:solidFill>
                  <a:srgbClr val="CC0066"/>
                </a:solidFill>
                <a:hlinkClick r:id="rId3" tooltip="Awadh"/>
              </a:rPr>
              <a:t>Awadh</a:t>
            </a:r>
            <a:r>
              <a:rPr lang="en-US" dirty="0">
                <a:solidFill>
                  <a:srgbClr val="CC0066"/>
                </a:solidFill>
              </a:rPr>
              <a:t> was returned to </a:t>
            </a:r>
            <a:r>
              <a:rPr lang="en-US" dirty="0" err="1">
                <a:solidFill>
                  <a:srgbClr val="CC0066"/>
                </a:solidFill>
                <a:hlinkClick r:id="rId4" tooltip="Shuja-ud-Daula"/>
              </a:rPr>
              <a:t>Shuja-ud-Daulah</a:t>
            </a:r>
            <a:r>
              <a:rPr lang="en-US" dirty="0">
                <a:solidFill>
                  <a:srgbClr val="CC0066"/>
                </a:solidFill>
              </a:rPr>
              <a:t>, but Allahabad and </a:t>
            </a:r>
            <a:r>
              <a:rPr lang="en-US" dirty="0" err="1">
                <a:solidFill>
                  <a:srgbClr val="CC0066"/>
                </a:solidFill>
              </a:rPr>
              <a:t>Kora</a:t>
            </a:r>
            <a:r>
              <a:rPr lang="en-US" dirty="0">
                <a:solidFill>
                  <a:srgbClr val="CC0066"/>
                </a:solidFill>
              </a:rPr>
              <a:t> were taken from him. The </a:t>
            </a:r>
            <a:r>
              <a:rPr lang="en-US" dirty="0" err="1">
                <a:solidFill>
                  <a:srgbClr val="CC0066"/>
                </a:solidFill>
                <a:hlinkClick r:id="rId5" tooltip="Nawab of Awadh"/>
              </a:rPr>
              <a:t>Nawab</a:t>
            </a:r>
            <a:r>
              <a:rPr lang="en-US" dirty="0">
                <a:solidFill>
                  <a:srgbClr val="CC0066"/>
                </a:solidFill>
                <a:hlinkClick r:id="rId5" tooltip="Nawab of Awadh"/>
              </a:rPr>
              <a:t> of </a:t>
            </a:r>
            <a:r>
              <a:rPr lang="en-US" dirty="0" err="1">
                <a:solidFill>
                  <a:srgbClr val="CC0066"/>
                </a:solidFill>
                <a:hlinkClick r:id="rId5" tooltip="Nawab of Awadh"/>
              </a:rPr>
              <a:t>Awadh</a:t>
            </a:r>
            <a:r>
              <a:rPr lang="en-US" dirty="0">
                <a:solidFill>
                  <a:srgbClr val="CC0066"/>
                </a:solidFill>
              </a:rPr>
              <a:t> also had to pay fifty </a:t>
            </a:r>
            <a:r>
              <a:rPr lang="en-US" dirty="0" err="1">
                <a:solidFill>
                  <a:srgbClr val="CC0066"/>
                </a:solidFill>
              </a:rPr>
              <a:t>lakhs</a:t>
            </a:r>
            <a:r>
              <a:rPr lang="en-US" dirty="0">
                <a:solidFill>
                  <a:srgbClr val="CC0066"/>
                </a:solidFill>
              </a:rPr>
              <a:t> of rupees as war indemnity to the East India Company.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Shah '</a:t>
            </a:r>
            <a:r>
              <a:rPr lang="en-US" dirty="0" err="1">
                <a:solidFill>
                  <a:srgbClr val="00B0F0"/>
                </a:solidFill>
              </a:rPr>
              <a:t>Alam</a:t>
            </a:r>
            <a:r>
              <a:rPr lang="en-US" dirty="0">
                <a:solidFill>
                  <a:srgbClr val="00B0F0"/>
                </a:solidFill>
              </a:rPr>
              <a:t> conveying the grant of the </a:t>
            </a:r>
            <a:r>
              <a:rPr lang="en-US" dirty="0" err="1">
                <a:solidFill>
                  <a:srgbClr val="00B0F0"/>
                </a:solidFill>
              </a:rPr>
              <a:t>Diwani</a:t>
            </a:r>
            <a:r>
              <a:rPr lang="en-US" dirty="0">
                <a:solidFill>
                  <a:srgbClr val="00B0F0"/>
                </a:solidFill>
              </a:rPr>
              <a:t> to Lord Clive</a:t>
            </a:r>
          </a:p>
        </p:txBody>
      </p:sp>
      <p:pic>
        <p:nvPicPr>
          <p:cNvPr id="4" name="Content Placeholder 3" descr="800px-Shah_'Alam_conveying_the_grant_of_the_Diwani_to_Lord_Cliv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1447800"/>
            <a:ext cx="80772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CC0066"/>
                </a:solidFill>
              </a:rPr>
              <a:t>The </a:t>
            </a:r>
            <a:r>
              <a:rPr lang="en-US" dirty="0" err="1">
                <a:solidFill>
                  <a:srgbClr val="CC0066"/>
                </a:solidFill>
              </a:rPr>
              <a:t>Nawab</a:t>
            </a:r>
            <a:r>
              <a:rPr lang="en-US" dirty="0">
                <a:solidFill>
                  <a:srgbClr val="CC0066"/>
                </a:solidFill>
              </a:rPr>
              <a:t> of </a:t>
            </a:r>
            <a:r>
              <a:rPr lang="en-US" dirty="0" err="1">
                <a:solidFill>
                  <a:srgbClr val="CC0066"/>
                </a:solidFill>
              </a:rPr>
              <a:t>Awadh</a:t>
            </a:r>
            <a:r>
              <a:rPr lang="en-US" dirty="0">
                <a:solidFill>
                  <a:srgbClr val="CC0066"/>
                </a:solidFill>
              </a:rPr>
              <a:t>, </a:t>
            </a:r>
            <a:r>
              <a:rPr lang="en-US" dirty="0" err="1">
                <a:solidFill>
                  <a:srgbClr val="CC0066"/>
                </a:solidFill>
              </a:rPr>
              <a:t>Shuja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ud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 err="1">
                <a:solidFill>
                  <a:srgbClr val="CC0066"/>
                </a:solidFill>
              </a:rPr>
              <a:t>Daulah</a:t>
            </a:r>
            <a:r>
              <a:rPr lang="en-US" dirty="0">
                <a:solidFill>
                  <a:srgbClr val="CC0066"/>
                </a:solidFill>
              </a:rPr>
              <a:t>, was made to pay a war indemnity of 5 million rupees to the Company</a:t>
            </a:r>
            <a:r>
              <a:rPr lang="en-US" dirty="0" smtClean="0">
                <a:solidFill>
                  <a:srgbClr val="CC0066"/>
                </a:solidFill>
              </a:rPr>
              <a:t>.</a:t>
            </a:r>
          </a:p>
          <a:p>
            <a:r>
              <a:rPr lang="en-US" dirty="0" smtClean="0">
                <a:solidFill>
                  <a:srgbClr val="CC0066"/>
                </a:solidFill>
              </a:rPr>
              <a:t> </a:t>
            </a:r>
            <a:r>
              <a:rPr lang="en-US" dirty="0">
                <a:solidFill>
                  <a:srgbClr val="CC0066"/>
                </a:solidFill>
              </a:rPr>
              <a:t>Moreover, the two signed an alliance by which the Company promised to support the </a:t>
            </a:r>
            <a:r>
              <a:rPr lang="en-US" dirty="0" err="1">
                <a:solidFill>
                  <a:srgbClr val="CC0066"/>
                </a:solidFill>
              </a:rPr>
              <a:t>Nawab</a:t>
            </a:r>
            <a:r>
              <a:rPr lang="en-US" dirty="0">
                <a:solidFill>
                  <a:srgbClr val="CC0066"/>
                </a:solidFill>
              </a:rPr>
              <a:t> against an outside attack provided he paid for services of the troops sent to his aid</a:t>
            </a:r>
            <a:r>
              <a:rPr lang="en-US" dirty="0" smtClean="0">
                <a:solidFill>
                  <a:srgbClr val="CC0066"/>
                </a:solidFill>
              </a:rPr>
              <a:t>.</a:t>
            </a:r>
          </a:p>
          <a:p>
            <a:endParaRPr lang="en-US" dirty="0">
              <a:solidFill>
                <a:srgbClr val="CC0066"/>
              </a:solidFill>
            </a:endParaRPr>
          </a:p>
          <a:p>
            <a:r>
              <a:rPr lang="en-US" dirty="0" smtClean="0">
                <a:solidFill>
                  <a:srgbClr val="CC0066"/>
                </a:solidFill>
              </a:rPr>
              <a:t> </a:t>
            </a:r>
            <a:r>
              <a:rPr lang="en-US" dirty="0">
                <a:solidFill>
                  <a:srgbClr val="CC0066"/>
                </a:solidFill>
              </a:rPr>
              <a:t>This alliance made the </a:t>
            </a:r>
            <a:r>
              <a:rPr lang="en-US" dirty="0" err="1">
                <a:solidFill>
                  <a:srgbClr val="CC0066"/>
                </a:solidFill>
              </a:rPr>
              <a:t>Nawab</a:t>
            </a:r>
            <a:r>
              <a:rPr lang="en-US" dirty="0">
                <a:solidFill>
                  <a:srgbClr val="CC0066"/>
                </a:solidFill>
              </a:rPr>
              <a:t> dependent on the Company. This was a turning point in Indian history.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A member of the </a:t>
            </a:r>
            <a:r>
              <a:rPr lang="en-US" dirty="0">
                <a:solidFill>
                  <a:srgbClr val="C00000"/>
                </a:solidFill>
                <a:hlinkClick r:id="rId2" tooltip="East India Company"/>
              </a:rPr>
              <a:t>East India Company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4" name="Content Placeholder 3" descr="220px-Portrait_of_East_India_Company_official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71800" y="1371600"/>
            <a:ext cx="4648200" cy="43433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133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Treaty of Allahabad </vt:lpstr>
      <vt:lpstr>Slide 2</vt:lpstr>
      <vt:lpstr>Shah Alam II             The Lord Clive</vt:lpstr>
      <vt:lpstr>Slide 4</vt:lpstr>
      <vt:lpstr>Slide 5</vt:lpstr>
      <vt:lpstr>Slide 6</vt:lpstr>
      <vt:lpstr>Shah 'Alam conveying the grant of the Diwani to Lord Clive</vt:lpstr>
      <vt:lpstr>Slide 8</vt:lpstr>
      <vt:lpstr>A member of the East India Company.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Treaty of Allahabad </dc:title>
  <dc:creator>admin</dc:creator>
  <cp:lastModifiedBy>admin</cp:lastModifiedBy>
  <cp:revision>11</cp:revision>
  <dcterms:created xsi:type="dcterms:W3CDTF">2019-02-04T07:24:44Z</dcterms:created>
  <dcterms:modified xsi:type="dcterms:W3CDTF">2022-12-20T05:29:44Z</dcterms:modified>
</cp:coreProperties>
</file>